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A7EBD-2EB5-4704-A842-AE37817F9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2F1D-1F1A-455E-9C7D-7872E633EA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zh-TW" altLang="en-US">
              <a:latin typeface="Arial" pitchFamily="34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>
                  <a:latin typeface="Arial" pitchFamily="34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</p:grp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>
                <a:latin typeface="Arial" pitchFamily="34" charset="0"/>
              </a:endParaRPr>
            </a:p>
          </p:txBody>
        </p:sp>
      </p:grpSp>
      <p:grpSp>
        <p:nvGrpSpPr>
          <p:cNvPr id="10" name="Group 27"/>
          <p:cNvGrpSpPr>
            <a:grpSpLocks/>
          </p:cNvGrpSpPr>
          <p:nvPr userDrawn="1"/>
        </p:nvGrpSpPr>
        <p:grpSpPr bwMode="auto">
          <a:xfrm>
            <a:off x="1219200" y="6324600"/>
            <a:ext cx="6434138" cy="323850"/>
            <a:chOff x="768" y="3984"/>
            <a:chExt cx="4053" cy="204"/>
          </a:xfrm>
        </p:grpSpPr>
        <p:pic>
          <p:nvPicPr>
            <p:cNvPr id="25" name="Picture 28" descr="namemark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8" y="3984"/>
              <a:ext cx="960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776" y="4015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TW" altLang="en-US" sz="1200">
                  <a:solidFill>
                    <a:srgbClr val="FFFF00"/>
                  </a:solidFill>
                  <a:latin typeface="Arial" pitchFamily="34" charset="0"/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latin typeface="Arial" pitchFamily="34" charset="0"/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latin typeface="Arial" pitchFamily="34" charset="0"/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latin typeface="Arial" pitchFamily="34" charset="0"/>
                  <a:ea typeface="標楷體" pitchFamily="65" charset="-120"/>
                </a:rPr>
                <a:t>Tel: 02-2737-6782  Email: lgg@cs.ntust.edu.tw</a:t>
              </a:r>
            </a:p>
          </p:txBody>
        </p:sp>
      </p:grpSp>
      <p:sp>
        <p:nvSpPr>
          <p:cNvPr id="146024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46024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F09B-1F63-43EE-BEF2-ABF6D968B7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9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A6B3F-A391-4561-B90F-805DD70292DD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60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smtClean="0"/>
              <a:t>Leonard-Barton</a:t>
            </a:r>
            <a:r>
              <a:rPr lang="zh-TW" altLang="en-US" sz="3200" smtClean="0"/>
              <a:t>：知識建立的核心能力模式</a:t>
            </a:r>
          </a:p>
        </p:txBody>
      </p:sp>
      <p:pic>
        <p:nvPicPr>
          <p:cNvPr id="1607683" name="Picture 3" descr="f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412875"/>
            <a:ext cx="6096000" cy="47561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589C51-B018-410A-89A3-654D5CC13946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182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Davenport</a:t>
            </a:r>
            <a:r>
              <a:rPr lang="zh-TW" altLang="en-US" smtClean="0"/>
              <a:t>的知識管理類型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b="1" smtClean="0">
                <a:solidFill>
                  <a:srgbClr val="FFFF66"/>
                </a:solidFill>
              </a:rPr>
              <a:t>1. </a:t>
            </a:r>
            <a:r>
              <a:rPr lang="zh-TW" altLang="en-US" sz="2000" b="1" smtClean="0">
                <a:solidFill>
                  <a:srgbClr val="FFFF66"/>
                </a:solidFill>
              </a:rPr>
              <a:t>以科技掛帥的知識管理</a:t>
            </a:r>
            <a:r>
              <a:rPr lang="zh-TW" altLang="en-US" sz="2000" smtClean="0">
                <a:solidFill>
                  <a:srgbClr val="FFFF66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許多公司在推動知識管理的第一個專案便是以科技技術掛帥，例如安裝</a:t>
            </a:r>
            <a:r>
              <a:rPr lang="en-US" altLang="zh-TW" sz="1800" smtClean="0"/>
              <a:t>Lotus Notes </a:t>
            </a:r>
            <a:r>
              <a:rPr lang="zh-TW" altLang="en-US" sz="1800" smtClean="0"/>
              <a:t>管理軟體及運用企業內部網路，進而開始尋覓公司內部擁有的知識，並利用這些工具來傳播；雖然</a:t>
            </a:r>
            <a:r>
              <a:rPr lang="en-US" altLang="zh-TW" sz="1800" smtClean="0"/>
              <a:t>Davenport </a:t>
            </a:r>
            <a:r>
              <a:rPr lang="zh-TW" altLang="en-US" sz="1800" smtClean="0"/>
              <a:t>認為知識管理策略的重點不應該集中在科技上，但也指出科技架構對於成功的知識管理專案而言，是不可或缺的要素。大部分的公司都具備知識導向的軟體，但事實上這些軟體同時也有應用在別的用途上，像是電子郵件以及數據或資訊的處理等用途，所以，利用科技為知識管理專案起步並非浪費時間，而是早晚都要做的事情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u="sng" smtClean="0"/>
              <a:t>然而，一個企業若採用資訊科技的目的只是為了知識管理，就可能是浪費經費的作法，如果因此而希望改變知識系統使用者的行為模式，其成果可能要花相當久的時間以後才看得到；此外，建置知識系統不是只有系統本身，內容的輸入或彙整才是最花時間的，另一方面，為了配合組織架構，在建構知識管理架構時，需要聘請專業人員來開發及維護，並進行必要的教育訓練。</a:t>
            </a:r>
            <a:r>
              <a:rPr lang="zh-TW" altLang="en-US" sz="18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安德森顧問公司</a:t>
            </a:r>
            <a:r>
              <a:rPr lang="en-US" altLang="zh-TW" sz="1800" smtClean="0"/>
              <a:t>(Anderson Consulting)</a:t>
            </a:r>
            <a:r>
              <a:rPr lang="zh-TW" altLang="en-US" sz="1800" smtClean="0"/>
              <a:t>的知識管理專案就是以科技掛帥，公司所採取的策略多以知識交流</a:t>
            </a:r>
            <a:r>
              <a:rPr lang="en-US" altLang="zh-TW" sz="1800" smtClean="0"/>
              <a:t>(Knowledge Xchange, KX)</a:t>
            </a:r>
            <a:r>
              <a:rPr lang="zh-TW" altLang="en-US" sz="1800" smtClean="0"/>
              <a:t>系統為主，該公司採用</a:t>
            </a:r>
            <a:r>
              <a:rPr lang="en-US" altLang="zh-TW" sz="1800" smtClean="0"/>
              <a:t>Lotus Notes </a:t>
            </a:r>
            <a:r>
              <a:rPr lang="zh-TW" altLang="en-US" sz="1800" smtClean="0"/>
              <a:t>與微軟公司的</a:t>
            </a:r>
            <a:r>
              <a:rPr lang="en-US" altLang="zh-TW" sz="1800" smtClean="0"/>
              <a:t>Office</a:t>
            </a:r>
            <a:r>
              <a:rPr lang="zh-TW" altLang="en-US" sz="1800" smtClean="0"/>
              <a:t>系列辦公室工具軟體，希望所有公司顧問能與全球的同事共享文件，此外，公司還派給顧問人員筆記型電腦，並訓練他們使用方法。除了</a:t>
            </a:r>
            <a:r>
              <a:rPr lang="en-US" altLang="zh-TW" sz="1800" smtClean="0"/>
              <a:t>KX </a:t>
            </a:r>
            <a:r>
              <a:rPr lang="zh-TW" altLang="en-US" sz="1800" smtClean="0"/>
              <a:t>系統外，公司在</a:t>
            </a:r>
            <a:r>
              <a:rPr lang="en-US" altLang="zh-TW" sz="1800" smtClean="0"/>
              <a:t>Notes</a:t>
            </a:r>
            <a:r>
              <a:rPr lang="zh-TW" altLang="en-US" sz="1800" smtClean="0"/>
              <a:t>平台還增加許多的應用軟體，其中包括時間與費用的回報系統與人員的評量系統。 公司在安置好資訊科技方面的工作後，便開始著手增加知識管理人員的角色，發展新的知識引導工具，並修改獎勵措施與薪資結構，以期激勵員工進行知識的分享與應用。由於該公司本身已經具備知識分享的文化，因此這方面對該公司推動上，有推波助瀾的加強作用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F306A-8C2A-4C07-8A45-FE48391661BF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82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Davenport</a:t>
            </a:r>
            <a:r>
              <a:rPr lang="zh-TW" altLang="en-US" smtClean="0"/>
              <a:t>的知識管理類型</a:t>
            </a:r>
          </a:p>
        </p:txBody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b="1" smtClean="0">
                <a:solidFill>
                  <a:srgbClr val="FFFF66"/>
                </a:solidFill>
              </a:rPr>
              <a:t>2. </a:t>
            </a:r>
            <a:r>
              <a:rPr lang="zh-TW" altLang="en-US" sz="2000" b="1" smtClean="0">
                <a:solidFill>
                  <a:srgbClr val="FFFF66"/>
                </a:solidFill>
              </a:rPr>
              <a:t>以品質</a:t>
            </a:r>
            <a:r>
              <a:rPr lang="en-US" altLang="zh-TW" sz="2000" b="1" smtClean="0">
                <a:solidFill>
                  <a:srgbClr val="FFFF66"/>
                </a:solidFill>
              </a:rPr>
              <a:t>/</a:t>
            </a:r>
            <a:r>
              <a:rPr lang="zh-TW" altLang="en-US" sz="2000" b="1" smtClean="0">
                <a:solidFill>
                  <a:srgbClr val="FFFF66"/>
                </a:solidFill>
              </a:rPr>
              <a:t>最佳實務為主的知識專案</a:t>
            </a:r>
            <a:r>
              <a:rPr lang="zh-TW" altLang="en-US" sz="1200" b="1" smtClean="0">
                <a:solidFill>
                  <a:srgbClr val="FFFF66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 smtClean="0"/>
              <a:t>知識管理計畫起步的方法中，第二種類型為從品質最佳化或是企業再造著手，這些專案計畫多為追求最佳的實務，或是有效率的執行公司內外都認同的過程。這些最佳實務通常是儲存在電子資料庫中，全公司的人員都可以自由分享，因此很可能成為知識管理專案啟動的觸媒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 smtClean="0"/>
              <a:t>以德州儀器為例，該公司曾開發出一套共享軟體，稱為「德州儀器企業卓越標準」</a:t>
            </a:r>
            <a:r>
              <a:rPr lang="en-US" altLang="zh-TW" sz="1600" smtClean="0"/>
              <a:t>(TI Business Excellence Standard, TIBEST)</a:t>
            </a:r>
            <a:r>
              <a:rPr lang="zh-TW" altLang="en-US" sz="1600" smtClean="0"/>
              <a:t>，初期公司在所屬的十三座半導體晶圓廠施行，大幅縮短產品開發週期，並降低了員工表現上的差異性，其效益為所提昇的產能相當於再建一座新廠。為了將此套軟體應用到全公司，德儀成立一個新部門，稱為「最佳實踐室」</a:t>
            </a:r>
            <a:r>
              <a:rPr lang="en-US" altLang="zh-TW" sz="1600" smtClean="0"/>
              <a:t>(The Office of Best Practices)</a:t>
            </a:r>
            <a:r>
              <a:rPr lang="zh-TW" altLang="en-US" sz="1600" smtClean="0"/>
              <a:t>，該部門的成員都具備資訊科技管理、企業再造、以及品質方面的背景；公司最初的目的著重在提供最佳應用的實例給員工，例如將員工的專業知識記錄在電腦資料庫中，並簡單描述最佳實務的經驗與曾經解決的問題、改善的方法，以及應該聯絡哪位資訊科技人員以取得更詳細的資訊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 smtClean="0"/>
              <a:t>德州儀器後來發現，光靠「最佳實踐室」並不足以推動辨認與移轉知識方面的工作，因此，進一步著手為組織與技術建立架構，在全球各處遴選出</a:t>
            </a:r>
            <a:r>
              <a:rPr lang="en-US" altLang="zh-TW" sz="1600" smtClean="0"/>
              <a:t>138 </a:t>
            </a:r>
            <a:r>
              <a:rPr lang="zh-TW" altLang="en-US" sz="1600" smtClean="0"/>
              <a:t>位人員，兼職擔任最佳實務分享大使的角色，負責找到並記錄所在地區的最佳實務，親自與他們相互溝通，以提昇員工對於共享工具的使用率，並於</a:t>
            </a:r>
            <a:r>
              <a:rPr lang="en-US" altLang="zh-TW" sz="1600" smtClean="0"/>
              <a:t>Lotus Notes</a:t>
            </a:r>
            <a:r>
              <a:rPr lang="zh-TW" altLang="en-US" sz="1600" smtClean="0"/>
              <a:t>的架構上創設「最佳實務知識資料庫」</a:t>
            </a:r>
            <a:r>
              <a:rPr lang="en-US" altLang="zh-TW" sz="1600" smtClean="0"/>
              <a:t>(Best Practices Knowledge Base)</a:t>
            </a:r>
            <a:r>
              <a:rPr lang="zh-TW" altLang="en-US" sz="1600" smtClean="0"/>
              <a:t>，其中包括有目錄、討論資料庫、以及外界的最佳實務典範，同時，最佳實踐室也架設一個企業內部網站，藉以拓展使用人員的範圍。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600" u="sng" smtClean="0"/>
              <a:t>雖然德州儀器在最佳實務這方面做得十分成功，不過，</a:t>
            </a:r>
            <a:r>
              <a:rPr lang="en-US" altLang="zh-TW" sz="1600" u="sng" smtClean="0"/>
              <a:t>Davenport</a:t>
            </a:r>
            <a:r>
              <a:rPr lang="zh-TW" altLang="en-US" sz="1600" u="sng" smtClean="0"/>
              <a:t>認為太過強調最佳實務的知識管理計畫成效有限，因為組織中還有許多其他種類的知識可以分享，例如客戶、產品及技術等相關知識，此外，一個企業不應低估最佳實務自公司他處移植到另一地的難度，特別是若由別的公司移入，則困難度會更高，因為這些最佳實務可能只適用於某些特殊的環境，並不容易融入新的環境。再者，以此為導向的知識管理計畫只處理到口述或是有記錄的實務，對於難以言傳的知識則很難進行摘要，至於複雜的專業知識，則更需要廣泛的知識管理計畫協助，才能順利整合到組織中。</a:t>
            </a:r>
            <a:r>
              <a:rPr lang="zh-TW" altLang="en-US" sz="800" u="sng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zh-TW" altLang="en-US" sz="800" u="sng" smtClean="0"/>
          </a:p>
          <a:p>
            <a:pPr eaLnBrk="1" hangingPunct="1">
              <a:lnSpc>
                <a:spcPct val="80000"/>
              </a:lnSpc>
            </a:pPr>
            <a:endParaRPr lang="en-US" altLang="zh-TW" sz="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9FEAF-D69A-486E-8559-A1BF4BBD8589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182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Davenport</a:t>
            </a:r>
            <a:r>
              <a:rPr lang="zh-TW" altLang="en-US" smtClean="0"/>
              <a:t>的知識管理類型</a:t>
            </a:r>
          </a:p>
        </p:txBody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b="1" smtClean="0">
                <a:solidFill>
                  <a:srgbClr val="FFFF66"/>
                </a:solidFill>
              </a:rPr>
              <a:t>3. </a:t>
            </a:r>
            <a:r>
              <a:rPr lang="zh-TW" altLang="en-US" sz="2000" b="1" smtClean="0">
                <a:solidFill>
                  <a:srgbClr val="FFFF66"/>
                </a:solidFill>
              </a:rPr>
              <a:t>以組織學習為基石的知識專案</a:t>
            </a:r>
            <a:r>
              <a:rPr lang="zh-TW" altLang="en-US" sz="2000" smtClean="0">
                <a:solidFill>
                  <a:srgbClr val="FFFF6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800" smtClean="0"/>
              <a:t>知識管理計畫起步的方法中，第三種類型為從組織學習為開頭，依據組織學習不同的學派，其概念與方法大致包括：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latin typeface="標楷體" pitchFamily="65" charset="-120"/>
              </a:rPr>
              <a:t>•</a:t>
            </a:r>
            <a:r>
              <a:rPr lang="en-US" altLang="zh-TW" sz="1800" smtClean="0"/>
              <a:t> </a:t>
            </a:r>
            <a:r>
              <a:rPr lang="zh-TW" altLang="en-US" sz="1800" smtClean="0"/>
              <a:t>把組織視為一個「體系」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latin typeface="標楷體" pitchFamily="65" charset="-120"/>
              </a:rPr>
              <a:t>•</a:t>
            </a:r>
            <a:r>
              <a:rPr lang="en-US" altLang="zh-TW" sz="1800" smtClean="0"/>
              <a:t> </a:t>
            </a:r>
            <a:r>
              <a:rPr lang="zh-TW" altLang="en-US" sz="1800" smtClean="0"/>
              <a:t>架構並協助學習與實踐的團體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latin typeface="標楷體" pitchFamily="65" charset="-120"/>
              </a:rPr>
              <a:t>•</a:t>
            </a:r>
            <a:r>
              <a:rPr lang="en-US" altLang="zh-TW" sz="1800" smtClean="0"/>
              <a:t> </a:t>
            </a:r>
            <a:r>
              <a:rPr lang="zh-TW" altLang="en-US" sz="1800" smtClean="0"/>
              <a:t>重視個人的發展與優勢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latin typeface="標楷體" pitchFamily="65" charset="-120"/>
              </a:rPr>
              <a:t>•</a:t>
            </a:r>
            <a:r>
              <a:rPr lang="en-US" altLang="zh-TW" sz="1800" smtClean="0"/>
              <a:t> </a:t>
            </a:r>
            <a:r>
              <a:rPr lang="zh-TW" altLang="en-US" sz="1800" smtClean="0"/>
              <a:t>建立自我組織性比較強的結構，較不重視階級意識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1800" smtClean="0">
                <a:latin typeface="標楷體" pitchFamily="65" charset="-120"/>
              </a:rPr>
              <a:t>•</a:t>
            </a:r>
            <a:r>
              <a:rPr lang="en-US" altLang="zh-TW" sz="1800" smtClean="0"/>
              <a:t> </a:t>
            </a:r>
            <a:r>
              <a:rPr lang="zh-TW" altLang="en-US" sz="1800" smtClean="0"/>
              <a:t>要有計畫的方案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800" smtClean="0"/>
              <a:t>上述概念各有其價值，能夠提昇知識管理的效能，由於大多是強調文化與行為模式的議題，這些通常都是最棘手的問題，因此，比起相對容易處理的科技，更適合做為計畫初步的重心；但是很少有組織的知識管理專案由此起步，因為許多學習導向的組織都忽略了知識結構化的可能性。 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800" smtClean="0"/>
              <a:t>「第五項修練」</a:t>
            </a:r>
            <a:r>
              <a:rPr lang="en-US" altLang="zh-TW" sz="1800" smtClean="0"/>
              <a:t>(The Fifth Discipline)</a:t>
            </a:r>
            <a:r>
              <a:rPr lang="zh-TW" altLang="en-US" sz="1800" smtClean="0"/>
              <a:t>的作者</a:t>
            </a:r>
            <a:r>
              <a:rPr lang="en-US" altLang="zh-TW" sz="1800" smtClean="0"/>
              <a:t>Peter Senge</a:t>
            </a:r>
            <a:r>
              <a:rPr lang="zh-TW" altLang="en-US" sz="1800" smtClean="0"/>
              <a:t>認為，致力於知識管理的組織往往投注太多心力在資訊科技及資訊管理上。</a:t>
            </a:r>
            <a:r>
              <a:rPr lang="en-US" altLang="zh-TW" sz="1800" u="sng" smtClean="0"/>
              <a:t>Davenport</a:t>
            </a:r>
            <a:r>
              <a:rPr lang="zh-TW" altLang="en-US" sz="1800" u="sng" smtClean="0"/>
              <a:t>認為有結構的知識並未受到組織學習領域的特別重視，而且也缺乏適當的科技工具來加以掌握，他進一步指出，企業若未採取措施來管理結構化的知識，組織學習會過於抽象，很難看得到成效，也就是說，以組織學習為知識管理的起點，在某些層面上，和其他的起始點是一樣的，它是知識管理成功與否的重要元素，甚至比其他要素還要重要，但光靠這一點還是不夠。</a:t>
            </a:r>
            <a:r>
              <a:rPr lang="zh-TW" altLang="en-US" sz="180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zh-TW" sz="18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1E782E-CA12-41FF-A544-8ECE28B217F9}" type="slidenum">
              <a:rPr lang="en-US" altLang="zh-TW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182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Davenport</a:t>
            </a:r>
            <a:r>
              <a:rPr lang="zh-TW" altLang="en-US" smtClean="0"/>
              <a:t>的知識管理類型</a:t>
            </a:r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400" b="1" smtClean="0">
                <a:solidFill>
                  <a:srgbClr val="FFFF66"/>
                </a:solidFill>
              </a:rPr>
              <a:t>4. </a:t>
            </a:r>
            <a:r>
              <a:rPr lang="zh-TW" altLang="en-US" sz="2400" b="1" smtClean="0">
                <a:solidFill>
                  <a:srgbClr val="FFFF66"/>
                </a:solidFill>
              </a:rPr>
              <a:t>以策略取決為導向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知識管理計畫起步的方法中，第四種類型為從策略取決為導向，由於知識對於組織價值極為重要，它可以幫助決策品質的提昇，並有助於管理人員採取更加明智的行動；</a:t>
            </a:r>
            <a:r>
              <a:rPr lang="zh-TW" altLang="en-US" sz="1800" u="sng" smtClean="0"/>
              <a:t>儘管如此，將知識與策略結合在一起的作法其實有其困難。首先，想要從某項決策成果中，窺探出是否具有某項特殊的知識，甚或是資訊，這樣的作法本身就十分困難。其次，即使決策者的決策過程一切都透明化，但另外一項困難則是公司內部的政治鬥爭</a:t>
            </a:r>
            <a:r>
              <a:rPr lang="zh-TW" altLang="en-US" sz="1800" smtClean="0"/>
              <a:t>；組織在衡量知識的價值時，所用的方法其實和衡量服務品質一樣，就是估算時若缺乏這項要素時，組織要付出多少的代價；公司為了品質不佳的產品所付出的代價正是品質的價值所在，同樣的道理，知識的價值就是公司為了愚昧的決策所付出的代價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企圖結合知識和決策的企業當中，規模最大的是通用汽車，該公司曾對公司經理人展開訪問，了解他們在進行重大決策時，是根據哪些知識來下決定，並且建立一套系統，規定工程師在設計新車時，必須根據所規定的資訊與知識類型來進行。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400" b="1" smtClean="0">
                <a:solidFill>
                  <a:srgbClr val="FFFF66"/>
                </a:solidFill>
              </a:rPr>
              <a:t>5. </a:t>
            </a:r>
            <a:r>
              <a:rPr lang="zh-TW" altLang="en-US" sz="2400" b="1" smtClean="0">
                <a:solidFill>
                  <a:srgbClr val="FFFF66"/>
                </a:solidFill>
              </a:rPr>
              <a:t>以會計系統為主</a:t>
            </a:r>
            <a:r>
              <a:rPr lang="zh-TW" altLang="en-US" sz="2400" b="1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知識管理計畫起步的方法中，第五種類型為以會計系統為出發點。雖然會計系統無法反映企業中無形的智慧資產，但有些公司致力對這種情形進行改革，針對內部的知識與智慧資產，開發出合適的會計系統，</a:t>
            </a:r>
            <a:r>
              <a:rPr lang="zh-TW" altLang="en-US" sz="1800" u="sng" smtClean="0"/>
              <a:t>不過，由於會計體系的制度和執行方式短期內不會有太大的改變，個別的公司若以此為知識管理的起點，可能會落得徒勞無功的結果，就算是微軟這類以智慧資產為重的公司也不鼓勵這樣的作法。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140A7-7A5A-4C55-A0FE-96E566D58244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182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尤克強的知識管理策略</a:t>
            </a: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000" b="1" smtClean="0">
                <a:solidFill>
                  <a:srgbClr val="FFFF66"/>
                </a:solidFill>
              </a:rPr>
              <a:t>知識管理的市場化策略</a:t>
            </a:r>
            <a:r>
              <a:rPr lang="zh-TW" altLang="en-US" sz="1800" smtClean="0"/>
              <a:t>：重點在於知識來源的尋找和整理，其工具為知識地圖。有了良好的知識地圖，無論所需要的知識多麼冷僻，只要有個開頭，就可以透過層層的指引一路追蹤下去，找到知識的源頭。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 b="1" smtClean="0">
                <a:solidFill>
                  <a:srgbClr val="FFFF66"/>
                </a:solidFill>
              </a:rPr>
              <a:t>知識管理的系統化策略</a:t>
            </a:r>
            <a:r>
              <a:rPr lang="zh-TW" altLang="en-US" sz="1800" smtClean="0"/>
              <a:t>：重點在於知識內容的儲存和流通，其工具為知識庫。將知識化為有形的符號（不一定是電腦符號），而儘可能的加以結構化、清晰詳盡，並建立易於操作的檢索系統，以便查詢使用。知識庫的價值在於知識的活用，而非文件的管理本身，合宜的數位科技則有助於知識庫的建立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000" b="1" smtClean="0">
                <a:solidFill>
                  <a:srgbClr val="FFFF66"/>
                </a:solidFill>
              </a:rPr>
              <a:t>知識管理的社會化策略</a:t>
            </a:r>
            <a:r>
              <a:rPr lang="zh-TW" altLang="en-US" sz="1800" smtClean="0"/>
              <a:t>：重點在於知識價值的創新與利用，其工具為知識社群的建立。使員工自動自發組織成知識分享的團體，其凝聚的力量是人與人之間的交情與信任，或是共同的興趣，而不在正式的任務與職責。所以，知識社群最能發揮內隱知識的傳遞與知識的創新，這是由於員工在社群活動中是自動自發地交換意見與觀念、分享外部的新知，也因此形成了組織最寶貴的人力資產。 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1800" smtClean="0"/>
              <a:t>在不同形態的產業當中，採取不同的知識管理策略，才會使公司獲得最大的利益，尤克強認為，在成熟的產業中是以「成本」為競爭優勢，知識管理的重點在於確保「標準知識」的重複使用，系統化的知識管理策略是最有效的；在萌芽的產業中以「集中」為競爭優勢的來源，知識管理的重點在於確保專家知識的尋找與諮詢，市場化的知識管理策略應該是比較有效的方式；在成長的產業中，多半以「差異化」作為競爭的優勢來源，知識管理的重點在於確保「領域知識」的持續與創新，社會化的知識管理策略可能最為有效。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326"/>
            <a:ext cx="4005729" cy="584699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446262" y="6164346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資料來源：陳木生，</a:t>
            </a:r>
            <a:r>
              <a:rPr lang="en-US" altLang="zh-TW" sz="1400" dirty="0" smtClean="0"/>
              <a:t>2002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788024" y="908720"/>
            <a:ext cx="4032448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要做好知識管理則組織學習是必要條件，一套有效的知識管理系統，將讓組織學習</a:t>
            </a:r>
            <a:endParaRPr lang="en-US" altLang="zh-TW" sz="2400" dirty="0" smtClean="0"/>
          </a:p>
          <a:p>
            <a:r>
              <a:rPr lang="zh-TW" altLang="en-US" sz="2400" dirty="0" smtClean="0"/>
              <a:t>更有效能。</a:t>
            </a:r>
            <a:endParaRPr lang="zh-TW" altLang="en-US" sz="24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33" y="3016421"/>
            <a:ext cx="4092430" cy="269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1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4785F-DE1F-48B4-AF48-CB15D2A388D0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1853442" name="AutoShape 2"/>
          <p:cNvSpPr>
            <a:spLocks noChangeArrowheads="1"/>
          </p:cNvSpPr>
          <p:nvPr/>
        </p:nvSpPr>
        <p:spPr bwMode="auto">
          <a:xfrm>
            <a:off x="1371600" y="1676400"/>
            <a:ext cx="457200" cy="3581400"/>
          </a:xfrm>
          <a:prstGeom prst="upArrow">
            <a:avLst>
              <a:gd name="adj1" fmla="val 53472"/>
              <a:gd name="adj2" fmla="val 112495"/>
            </a:avLst>
          </a:prstGeom>
          <a:gradFill rotWithShape="1">
            <a:gsLst>
              <a:gs pos="0">
                <a:srgbClr val="765E2F"/>
              </a:gs>
              <a:gs pos="100000">
                <a:srgbClr val="FFCC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43" name="AutoShape 3"/>
          <p:cNvSpPr>
            <a:spLocks noChangeArrowheads="1"/>
          </p:cNvSpPr>
          <p:nvPr/>
        </p:nvSpPr>
        <p:spPr bwMode="auto">
          <a:xfrm>
            <a:off x="990600" y="1752600"/>
            <a:ext cx="381000" cy="3733800"/>
          </a:xfrm>
          <a:prstGeom prst="downArrow">
            <a:avLst>
              <a:gd name="adj1" fmla="val 66667"/>
              <a:gd name="adj2" fmla="val 111929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8485" name="AutoShape 4"/>
          <p:cNvSpPr>
            <a:spLocks noChangeArrowheads="1"/>
          </p:cNvSpPr>
          <p:nvPr/>
        </p:nvSpPr>
        <p:spPr bwMode="auto">
          <a:xfrm>
            <a:off x="2590800" y="1371600"/>
            <a:ext cx="5867400" cy="838200"/>
          </a:xfrm>
          <a:prstGeom prst="rightArrow">
            <a:avLst>
              <a:gd name="adj1" fmla="val 68593"/>
              <a:gd name="adj2" fmla="val 102440"/>
            </a:avLst>
          </a:prstGeom>
          <a:gradFill rotWithShape="1">
            <a:gsLst>
              <a:gs pos="0">
                <a:srgbClr val="FFCC66"/>
              </a:gs>
              <a:gs pos="100000">
                <a:srgbClr val="765E2F"/>
              </a:gs>
            </a:gsLst>
            <a:lin ang="0" scaled="1"/>
          </a:gra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知識管理整體發展模式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0" y="4343400"/>
            <a:ext cx="7407275" cy="457200"/>
            <a:chOff x="480" y="2736"/>
            <a:chExt cx="4666" cy="288"/>
          </a:xfrm>
        </p:grpSpPr>
        <p:sp>
          <p:nvSpPr>
            <p:cNvPr id="148520" name="Rectangle 7"/>
            <p:cNvSpPr>
              <a:spLocks noChangeArrowheads="1"/>
            </p:cNvSpPr>
            <p:nvPr/>
          </p:nvSpPr>
          <p:spPr bwMode="auto">
            <a:xfrm>
              <a:off x="1690" y="2736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流程改造</a:t>
              </a:r>
            </a:p>
          </p:txBody>
        </p:sp>
        <p:sp>
          <p:nvSpPr>
            <p:cNvPr id="148521" name="Rectangle 8"/>
            <p:cNvSpPr>
              <a:spLocks noChangeArrowheads="1"/>
            </p:cNvSpPr>
            <p:nvPr/>
          </p:nvSpPr>
          <p:spPr bwMode="auto">
            <a:xfrm>
              <a:off x="2890" y="2736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流程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22" name="Rectangle 9"/>
            <p:cNvSpPr>
              <a:spLocks noChangeArrowheads="1"/>
            </p:cNvSpPr>
            <p:nvPr/>
          </p:nvSpPr>
          <p:spPr bwMode="auto">
            <a:xfrm>
              <a:off x="4090" y="2736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營運知識</a:t>
              </a:r>
            </a:p>
          </p:txBody>
        </p:sp>
        <p:sp>
          <p:nvSpPr>
            <p:cNvPr id="148523" name="Text Box 10"/>
            <p:cNvSpPr txBox="1">
              <a:spLocks noChangeArrowheads="1"/>
            </p:cNvSpPr>
            <p:nvPr/>
          </p:nvSpPr>
          <p:spPr bwMode="auto">
            <a:xfrm>
              <a:off x="480" y="2745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營運革新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62000" y="3657600"/>
            <a:ext cx="7407275" cy="457200"/>
            <a:chOff x="480" y="2304"/>
            <a:chExt cx="4666" cy="288"/>
          </a:xfrm>
        </p:grpSpPr>
        <p:sp>
          <p:nvSpPr>
            <p:cNvPr id="148516" name="Rectangle 12"/>
            <p:cNvSpPr>
              <a:spLocks noChangeArrowheads="1"/>
            </p:cNvSpPr>
            <p:nvPr/>
          </p:nvSpPr>
          <p:spPr bwMode="auto">
            <a:xfrm>
              <a:off x="1690" y="2304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團隊領導</a:t>
              </a:r>
            </a:p>
          </p:txBody>
        </p:sp>
        <p:sp>
          <p:nvSpPr>
            <p:cNvPr id="148517" name="Rectangle 13"/>
            <p:cNvSpPr>
              <a:spLocks noChangeArrowheads="1"/>
            </p:cNvSpPr>
            <p:nvPr/>
          </p:nvSpPr>
          <p:spPr bwMode="auto">
            <a:xfrm>
              <a:off x="2890" y="2304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管控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8" name="Rectangle 14"/>
            <p:cNvSpPr>
              <a:spLocks noChangeArrowheads="1"/>
            </p:cNvSpPr>
            <p:nvPr/>
          </p:nvSpPr>
          <p:spPr bwMode="auto">
            <a:xfrm>
              <a:off x="4090" y="2304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領導知識</a:t>
              </a:r>
            </a:p>
          </p:txBody>
        </p:sp>
        <p:sp>
          <p:nvSpPr>
            <p:cNvPr id="148519" name="Text Box 15"/>
            <p:cNvSpPr txBox="1">
              <a:spLocks noChangeArrowheads="1"/>
            </p:cNvSpPr>
            <p:nvPr/>
          </p:nvSpPr>
          <p:spPr bwMode="auto">
            <a:xfrm>
              <a:off x="480" y="2313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領導管理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62000" y="3048000"/>
            <a:ext cx="7407275" cy="457200"/>
            <a:chOff x="480" y="1920"/>
            <a:chExt cx="4666" cy="288"/>
          </a:xfrm>
        </p:grpSpPr>
        <p:sp>
          <p:nvSpPr>
            <p:cNvPr id="148512" name="Rectangle 17"/>
            <p:cNvSpPr>
              <a:spLocks noChangeArrowheads="1"/>
            </p:cNvSpPr>
            <p:nvPr/>
          </p:nvSpPr>
          <p:spPr bwMode="auto">
            <a:xfrm>
              <a:off x="1690" y="1920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心智超越</a:t>
              </a:r>
            </a:p>
          </p:txBody>
        </p:sp>
        <p:sp>
          <p:nvSpPr>
            <p:cNvPr id="148513" name="Rectangle 18"/>
            <p:cNvSpPr>
              <a:spLocks noChangeArrowheads="1"/>
            </p:cNvSpPr>
            <p:nvPr/>
          </p:nvSpPr>
          <p:spPr bwMode="auto">
            <a:xfrm>
              <a:off x="2890" y="1920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創新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4" name="Rectangle 19"/>
            <p:cNvSpPr>
              <a:spLocks noChangeArrowheads="1"/>
            </p:cNvSpPr>
            <p:nvPr/>
          </p:nvSpPr>
          <p:spPr bwMode="auto">
            <a:xfrm>
              <a:off x="4090" y="1920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創新知識</a:t>
              </a:r>
            </a:p>
          </p:txBody>
        </p:sp>
        <p:sp>
          <p:nvSpPr>
            <p:cNvPr id="148515" name="Text Box 20"/>
            <p:cNvSpPr txBox="1">
              <a:spLocks noChangeArrowheads="1"/>
            </p:cNvSpPr>
            <p:nvPr/>
          </p:nvSpPr>
          <p:spPr bwMode="auto">
            <a:xfrm>
              <a:off x="480" y="1929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文化創新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55650" y="2349500"/>
            <a:ext cx="7407275" cy="457200"/>
            <a:chOff x="480" y="1488"/>
            <a:chExt cx="4666" cy="288"/>
          </a:xfrm>
        </p:grpSpPr>
        <p:sp>
          <p:nvSpPr>
            <p:cNvPr id="148508" name="Rectangle 22"/>
            <p:cNvSpPr>
              <a:spLocks noChangeArrowheads="1"/>
            </p:cNvSpPr>
            <p:nvPr/>
          </p:nvSpPr>
          <p:spPr bwMode="auto">
            <a:xfrm>
              <a:off x="1690" y="1488"/>
              <a:ext cx="1056" cy="288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共創願景</a:t>
              </a:r>
            </a:p>
          </p:txBody>
        </p:sp>
        <p:sp>
          <p:nvSpPr>
            <p:cNvPr id="148509" name="Rectangle 23"/>
            <p:cNvSpPr>
              <a:spLocks noChangeArrowheads="1"/>
            </p:cNvSpPr>
            <p:nvPr/>
          </p:nvSpPr>
          <p:spPr bwMode="auto">
            <a:xfrm>
              <a:off x="2890" y="1488"/>
              <a:ext cx="1056" cy="288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</a:t>
              </a:r>
              <a:r>
                <a:rPr lang="en-US" altLang="zh-TW" sz="2000" b="1">
                  <a:latin typeface="Times New Roman" pitchFamily="18" charset="0"/>
                  <a:ea typeface="標楷體" pitchFamily="65" charset="-120"/>
                </a:rPr>
                <a:t>e</a:t>
              </a:r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  <p:sp>
          <p:nvSpPr>
            <p:cNvPr id="148510" name="Rectangle 24"/>
            <p:cNvSpPr>
              <a:spLocks noChangeArrowheads="1"/>
            </p:cNvSpPr>
            <p:nvPr/>
          </p:nvSpPr>
          <p:spPr bwMode="auto">
            <a:xfrm>
              <a:off x="4090" y="1488"/>
              <a:ext cx="105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經營知識</a:t>
              </a:r>
            </a:p>
          </p:txBody>
        </p:sp>
        <p:sp>
          <p:nvSpPr>
            <p:cNvPr id="148511" name="Text Box 25"/>
            <p:cNvSpPr txBox="1">
              <a:spLocks noChangeArrowheads="1"/>
            </p:cNvSpPr>
            <p:nvPr/>
          </p:nvSpPr>
          <p:spPr bwMode="auto">
            <a:xfrm>
              <a:off x="480" y="1497"/>
              <a:ext cx="762" cy="256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2000" b="1">
                  <a:latin typeface="Times New Roman" pitchFamily="18" charset="0"/>
                  <a:ea typeface="標楷體" pitchFamily="65" charset="-120"/>
                </a:rPr>
                <a:t>經營發展</a:t>
              </a:r>
            </a:p>
          </p:txBody>
        </p:sp>
      </p:grpSp>
      <p:sp>
        <p:nvSpPr>
          <p:cNvPr id="1853466" name="Text Box 26"/>
          <p:cNvSpPr txBox="1"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zh-TW" altLang="zh-TW" sz="4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標楷體" pitchFamily="65" charset="-120"/>
            </a:endParaRPr>
          </a:p>
        </p:txBody>
      </p:sp>
      <p:sp>
        <p:nvSpPr>
          <p:cNvPr id="148492" name="Text Box 27"/>
          <p:cNvSpPr txBox="1">
            <a:spLocks noChangeArrowheads="1"/>
          </p:cNvSpPr>
          <p:nvPr/>
        </p:nvSpPr>
        <p:spPr bwMode="auto">
          <a:xfrm>
            <a:off x="2895600" y="1600200"/>
            <a:ext cx="1200150" cy="39687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組織發展</a:t>
            </a:r>
          </a:p>
        </p:txBody>
      </p:sp>
      <p:sp>
        <p:nvSpPr>
          <p:cNvPr id="148493" name="Text Box 28"/>
          <p:cNvSpPr txBox="1">
            <a:spLocks noChangeArrowheads="1"/>
          </p:cNvSpPr>
          <p:nvPr/>
        </p:nvSpPr>
        <p:spPr bwMode="auto">
          <a:xfrm>
            <a:off x="4876800" y="1600200"/>
            <a:ext cx="1058863" cy="396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企業</a:t>
            </a:r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e</a:t>
            </a:r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化</a:t>
            </a:r>
          </a:p>
        </p:txBody>
      </p:sp>
      <p:sp>
        <p:nvSpPr>
          <p:cNvPr id="148494" name="Text Box 29"/>
          <p:cNvSpPr txBox="1">
            <a:spLocks noChangeArrowheads="1"/>
          </p:cNvSpPr>
          <p:nvPr/>
        </p:nvSpPr>
        <p:spPr bwMode="auto">
          <a:xfrm>
            <a:off x="6705600" y="1600200"/>
            <a:ext cx="1200150" cy="3968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latin typeface="Times New Roman" pitchFamily="18" charset="0"/>
                <a:ea typeface="標楷體" pitchFamily="65" charset="-120"/>
              </a:rPr>
              <a:t>知識建立</a:t>
            </a:r>
          </a:p>
        </p:txBody>
      </p: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133600" y="5105400"/>
            <a:ext cx="6477000" cy="838200"/>
            <a:chOff x="1152" y="3216"/>
            <a:chExt cx="4080" cy="528"/>
          </a:xfrm>
        </p:grpSpPr>
        <p:sp>
          <p:nvSpPr>
            <p:cNvPr id="148501" name="Rectangle 31"/>
            <p:cNvSpPr>
              <a:spLocks noChangeArrowheads="1"/>
            </p:cNvSpPr>
            <p:nvPr/>
          </p:nvSpPr>
          <p:spPr bwMode="auto">
            <a:xfrm>
              <a:off x="1152" y="3216"/>
              <a:ext cx="4080" cy="52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知識型</a:t>
              </a:r>
            </a:p>
            <a:p>
              <a:r>
                <a:rPr lang="zh-TW" altLang="en-US" sz="2000" b="1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</a:rPr>
                <a:t>組    織</a:t>
              </a:r>
              <a:endParaRPr lang="zh-TW" altLang="en-US" sz="2400" b="1"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148502" name="Text Box 32"/>
            <p:cNvSpPr txBox="1">
              <a:spLocks noChangeArrowheads="1"/>
            </p:cNvSpPr>
            <p:nvPr/>
          </p:nvSpPr>
          <p:spPr bwMode="auto">
            <a:xfrm>
              <a:off x="1776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命題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界定</a:t>
              </a:r>
            </a:p>
          </p:txBody>
        </p:sp>
        <p:sp>
          <p:nvSpPr>
            <p:cNvPr id="148503" name="Text Box 33"/>
            <p:cNvSpPr txBox="1">
              <a:spLocks noChangeArrowheads="1"/>
            </p:cNvSpPr>
            <p:nvPr/>
          </p:nvSpPr>
          <p:spPr bwMode="auto">
            <a:xfrm>
              <a:off x="2352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目標</a:t>
              </a:r>
            </a:p>
          </p:txBody>
        </p:sp>
        <p:sp>
          <p:nvSpPr>
            <p:cNvPr id="148504" name="Text Box 34"/>
            <p:cNvSpPr txBox="1">
              <a:spLocks noChangeArrowheads="1"/>
            </p:cNvSpPr>
            <p:nvPr/>
          </p:nvSpPr>
          <p:spPr bwMode="auto">
            <a:xfrm>
              <a:off x="2976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研究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方法</a:t>
              </a:r>
            </a:p>
          </p:txBody>
        </p:sp>
        <p:sp>
          <p:nvSpPr>
            <p:cNvPr id="148505" name="Text Box 35"/>
            <p:cNvSpPr txBox="1">
              <a:spLocks noChangeArrowheads="1"/>
            </p:cNvSpPr>
            <p:nvPr/>
          </p:nvSpPr>
          <p:spPr bwMode="auto">
            <a:xfrm>
              <a:off x="3552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解題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方案</a:t>
              </a:r>
            </a:p>
          </p:txBody>
        </p:sp>
        <p:sp>
          <p:nvSpPr>
            <p:cNvPr id="148506" name="Text Box 36"/>
            <p:cNvSpPr txBox="1">
              <a:spLocks noChangeArrowheads="1"/>
            </p:cNvSpPr>
            <p:nvPr/>
          </p:nvSpPr>
          <p:spPr bwMode="auto">
            <a:xfrm>
              <a:off x="4128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分析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驗證</a:t>
              </a:r>
            </a:p>
          </p:txBody>
        </p:sp>
        <p:sp>
          <p:nvSpPr>
            <p:cNvPr id="148507" name="Text Box 37"/>
            <p:cNvSpPr txBox="1">
              <a:spLocks noChangeArrowheads="1"/>
            </p:cNvSpPr>
            <p:nvPr/>
          </p:nvSpPr>
          <p:spPr bwMode="auto">
            <a:xfrm>
              <a:off x="4704" y="3264"/>
              <a:ext cx="404" cy="40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檢討</a:t>
              </a:r>
            </a:p>
            <a:p>
              <a:pPr algn="ctr"/>
              <a:r>
                <a:rPr lang="zh-TW" altLang="en-US" b="1">
                  <a:latin typeface="Times New Roman" pitchFamily="18" charset="0"/>
                  <a:ea typeface="標楷體" pitchFamily="65" charset="-120"/>
                </a:rPr>
                <a:t>調整</a:t>
              </a:r>
            </a:p>
          </p:txBody>
        </p:sp>
      </p:grpSp>
      <p:sp>
        <p:nvSpPr>
          <p:cNvPr id="148496" name="Freeform 38"/>
          <p:cNvSpPr>
            <a:spLocks/>
          </p:cNvSpPr>
          <p:nvPr/>
        </p:nvSpPr>
        <p:spPr bwMode="auto">
          <a:xfrm>
            <a:off x="2895600" y="2133600"/>
            <a:ext cx="838200" cy="2590800"/>
          </a:xfrm>
          <a:custGeom>
            <a:avLst/>
            <a:gdLst>
              <a:gd name="T0" fmla="*/ 0 w 528"/>
              <a:gd name="T1" fmla="*/ 2147483647 h 1632"/>
              <a:gd name="T2" fmla="*/ 2147483647 w 528"/>
              <a:gd name="T3" fmla="*/ 2147483647 h 1632"/>
              <a:gd name="T4" fmla="*/ 2147483647 w 528"/>
              <a:gd name="T5" fmla="*/ 2147483647 h 1632"/>
              <a:gd name="T6" fmla="*/ 0 60000 65536"/>
              <a:gd name="T7" fmla="*/ 0 60000 65536"/>
              <a:gd name="T8" fmla="*/ 0 60000 65536"/>
              <a:gd name="T9" fmla="*/ 0 w 528"/>
              <a:gd name="T10" fmla="*/ 0 h 1632"/>
              <a:gd name="T11" fmla="*/ 528 w 528"/>
              <a:gd name="T12" fmla="*/ 1632 h 1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1632">
                <a:moveTo>
                  <a:pt x="0" y="1632"/>
                </a:moveTo>
                <a:cubicBezTo>
                  <a:pt x="124" y="1056"/>
                  <a:pt x="248" y="480"/>
                  <a:pt x="336" y="240"/>
                </a:cubicBezTo>
                <a:cubicBezTo>
                  <a:pt x="424" y="0"/>
                  <a:pt x="496" y="200"/>
                  <a:pt x="528" y="192"/>
                </a:cubicBez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53479" name="Oval 39"/>
          <p:cNvSpPr>
            <a:spLocks noChangeArrowheads="1"/>
          </p:cNvSpPr>
          <p:nvPr/>
        </p:nvSpPr>
        <p:spPr bwMode="auto">
          <a:xfrm>
            <a:off x="2843213" y="2565400"/>
            <a:ext cx="360362" cy="358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80" name="Oval 40"/>
          <p:cNvSpPr>
            <a:spLocks noChangeArrowheads="1"/>
          </p:cNvSpPr>
          <p:nvPr/>
        </p:nvSpPr>
        <p:spPr bwMode="auto">
          <a:xfrm>
            <a:off x="3276600" y="2565400"/>
            <a:ext cx="358775" cy="35877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53481" name="Freeform 41"/>
          <p:cNvSpPr>
            <a:spLocks/>
          </p:cNvSpPr>
          <p:nvPr/>
        </p:nvSpPr>
        <p:spPr bwMode="auto">
          <a:xfrm>
            <a:off x="3540125" y="2479675"/>
            <a:ext cx="4127500" cy="2268538"/>
          </a:xfrm>
          <a:custGeom>
            <a:avLst/>
            <a:gdLst>
              <a:gd name="T0" fmla="*/ 2147483647 w 2600"/>
              <a:gd name="T1" fmla="*/ 2147483647 h 1429"/>
              <a:gd name="T2" fmla="*/ 2147483647 w 2600"/>
              <a:gd name="T3" fmla="*/ 2147483647 h 1429"/>
              <a:gd name="T4" fmla="*/ 2147483647 w 2600"/>
              <a:gd name="T5" fmla="*/ 2147483647 h 1429"/>
              <a:gd name="T6" fmla="*/ 2147483647 w 2600"/>
              <a:gd name="T7" fmla="*/ 2147483647 h 1429"/>
              <a:gd name="T8" fmla="*/ 2147483647 w 2600"/>
              <a:gd name="T9" fmla="*/ 2147483647 h 1429"/>
              <a:gd name="T10" fmla="*/ 2147483647 w 2600"/>
              <a:gd name="T11" fmla="*/ 2147483647 h 14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00"/>
              <a:gd name="T19" fmla="*/ 0 h 1429"/>
              <a:gd name="T20" fmla="*/ 2600 w 2600"/>
              <a:gd name="T21" fmla="*/ 1429 h 14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00" h="1429">
                <a:moveTo>
                  <a:pt x="106" y="99"/>
                </a:moveTo>
                <a:cubicBezTo>
                  <a:pt x="53" y="764"/>
                  <a:pt x="0" y="1429"/>
                  <a:pt x="151" y="1414"/>
                </a:cubicBezTo>
                <a:cubicBezTo>
                  <a:pt x="302" y="1399"/>
                  <a:pt x="809" y="16"/>
                  <a:pt x="1013" y="8"/>
                </a:cubicBezTo>
                <a:cubicBezTo>
                  <a:pt x="1217" y="0"/>
                  <a:pt x="1180" y="1369"/>
                  <a:pt x="1376" y="1369"/>
                </a:cubicBezTo>
                <a:cubicBezTo>
                  <a:pt x="1572" y="1369"/>
                  <a:pt x="1988" y="8"/>
                  <a:pt x="2192" y="8"/>
                </a:cubicBezTo>
                <a:cubicBezTo>
                  <a:pt x="2396" y="8"/>
                  <a:pt x="2532" y="1142"/>
                  <a:pt x="2600" y="1369"/>
                </a:cubicBezTo>
              </a:path>
            </a:pathLst>
          </a:custGeom>
          <a:noFill/>
          <a:ln w="76200">
            <a:solidFill>
              <a:srgbClr val="FFFF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53482" name="Freeform 42"/>
          <p:cNvSpPr>
            <a:spLocks/>
          </p:cNvSpPr>
          <p:nvPr/>
        </p:nvSpPr>
        <p:spPr bwMode="auto">
          <a:xfrm>
            <a:off x="3167063" y="2371725"/>
            <a:ext cx="4860925" cy="2328863"/>
          </a:xfrm>
          <a:custGeom>
            <a:avLst/>
            <a:gdLst>
              <a:gd name="T0" fmla="*/ 2147483647 w 3062"/>
              <a:gd name="T1" fmla="*/ 2147483647 h 1467"/>
              <a:gd name="T2" fmla="*/ 2147483647 w 3062"/>
              <a:gd name="T3" fmla="*/ 2147483647 h 1467"/>
              <a:gd name="T4" fmla="*/ 2147483647 w 3062"/>
              <a:gd name="T5" fmla="*/ 2147483647 h 1467"/>
              <a:gd name="T6" fmla="*/ 2147483647 w 3062"/>
              <a:gd name="T7" fmla="*/ 2147483647 h 1467"/>
              <a:gd name="T8" fmla="*/ 2147483647 w 3062"/>
              <a:gd name="T9" fmla="*/ 2147483647 h 1467"/>
              <a:gd name="T10" fmla="*/ 2147483647 w 3062"/>
              <a:gd name="T11" fmla="*/ 2147483647 h 1467"/>
              <a:gd name="T12" fmla="*/ 2147483647 w 3062"/>
              <a:gd name="T13" fmla="*/ 2147483647 h 1467"/>
              <a:gd name="T14" fmla="*/ 2147483647 w 3062"/>
              <a:gd name="T15" fmla="*/ 2147483647 h 14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62"/>
              <a:gd name="T25" fmla="*/ 0 h 1467"/>
              <a:gd name="T26" fmla="*/ 3062 w 3062"/>
              <a:gd name="T27" fmla="*/ 1467 h 146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62" h="1467">
                <a:moveTo>
                  <a:pt x="114" y="76"/>
                </a:moveTo>
                <a:cubicBezTo>
                  <a:pt x="1437" y="38"/>
                  <a:pt x="2760" y="0"/>
                  <a:pt x="2745" y="76"/>
                </a:cubicBezTo>
                <a:cubicBezTo>
                  <a:pt x="2730" y="152"/>
                  <a:pt x="8" y="447"/>
                  <a:pt x="23" y="530"/>
                </a:cubicBezTo>
                <a:cubicBezTo>
                  <a:pt x="38" y="613"/>
                  <a:pt x="2835" y="507"/>
                  <a:pt x="2835" y="575"/>
                </a:cubicBezTo>
                <a:cubicBezTo>
                  <a:pt x="2835" y="643"/>
                  <a:pt x="0" y="870"/>
                  <a:pt x="23" y="938"/>
                </a:cubicBezTo>
                <a:cubicBezTo>
                  <a:pt x="46" y="1006"/>
                  <a:pt x="2957" y="908"/>
                  <a:pt x="2972" y="984"/>
                </a:cubicBezTo>
                <a:cubicBezTo>
                  <a:pt x="2987" y="1060"/>
                  <a:pt x="99" y="1317"/>
                  <a:pt x="114" y="1392"/>
                </a:cubicBezTo>
                <a:cubicBezTo>
                  <a:pt x="129" y="1467"/>
                  <a:pt x="2571" y="1430"/>
                  <a:pt x="3062" y="1437"/>
                </a:cubicBez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53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C -0.00625 0.13843 -0.0125 0.27686 0.01996 0.27014 C 0.05243 0.26343 0.14913 -0.04004 0.19496 -0.04004 C 0.24079 -0.04004 0.25572 0.26968 0.29496 0.27014 C 0.3342 0.27061 0.39045 -0.03495 0.43003 -0.03657 C 0.46961 -0.03819 0.50104 0.11088 0.53246 0.25996 " pathEditMode="fixed" ptsTypes="aaaaaA">
                                      <p:cBhvr>
                                        <p:cTn id="40" dur="3000" fill="hold"/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185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5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C 0.22604 -0.00671 0.45208 -0.0132 0.45 2.22222E-6 C 0.44792 0.01319 -0.01372 0.06551 -0.0125 0.07986 C -0.01128 0.09421 0.45955 0.07315 0.45747 0.08657 C 0.45538 0.1 -0.02587 0.14653 -0.025 0.15995 C -0.02413 0.17338 0.46632 0.14954 0.4625 0.16667 C 0.45868 0.1838 -0.04878 0.24491 -0.04757 0.26319 C -0.04635 0.28148 0.38368 0.2743 0.46997 0.27662 " pathEditMode="relative" ptsTypes="aaaaaaaA">
                                      <p:cBhvr>
                                        <p:cTn id="51" dur="5000" fill="hold"/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0"/>
                                            </p:cond>
                                          </p:stCondLst>
                                        </p:cTn>
                                        <p:tgtEl>
                                          <p:spTgt spid="185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53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42" grpId="0" animBg="1"/>
      <p:bldP spid="1853443" grpId="0" animBg="1"/>
      <p:bldP spid="1853479" grpId="0" animBg="1"/>
      <p:bldP spid="1853479" grpId="1" animBg="1"/>
      <p:bldP spid="1853480" grpId="0" animBg="1"/>
      <p:bldP spid="1853480" grpId="1" animBg="1"/>
      <p:bldP spid="1853481" grpId="0" animBg="1"/>
      <p:bldP spid="18534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427D0-1E75-4B4A-912C-164E47A6799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608706" name="Text Box 2"/>
          <p:cNvSpPr txBox="1">
            <a:spLocks noChangeArrowheads="1"/>
          </p:cNvSpPr>
          <p:nvPr/>
        </p:nvSpPr>
        <p:spPr bwMode="auto">
          <a:xfrm>
            <a:off x="250825" y="981075"/>
            <a:ext cx="4191000" cy="4460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174625" indent="-174625" defTabSz="473075">
              <a:spcBef>
                <a:spcPct val="5000"/>
              </a:spcBef>
            </a:pPr>
            <a:r>
              <a:rPr lang="en-US" altLang="zh-TW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1.</a:t>
            </a:r>
            <a:r>
              <a:rPr lang="zh-TW" altLang="en-US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企業透過下列四種方式來建立與流通企業的知識 ：</a:t>
            </a:r>
          </a:p>
          <a:p>
            <a:pPr marL="174625" indent="-174625" defTabSz="473075">
              <a:spcBef>
                <a:spcPct val="5000"/>
              </a:spcBef>
            </a:pPr>
            <a:endParaRPr lang="zh-TW" altLang="en-US" sz="1600" b="1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(1)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問題解決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(Problem Solving) </a:t>
            </a: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發明或分享一種新的、有創意的、有效率的問題解決方法→產生新的問題解決知識 </a:t>
            </a:r>
          </a:p>
          <a:p>
            <a:pPr marL="174625" indent="-1746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(2)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實施與整合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(Implementing &amp; Integrating) </a:t>
            </a: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引進或整合一種新的方法或工具來提高作業流程的績效 </a:t>
            </a:r>
          </a:p>
          <a:p>
            <a:pPr marL="174625" indent="-1746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(3)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實驗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(Experimenting)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與雛型設計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(Prototyping) </a:t>
            </a: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建立與研發未來新的能力 </a:t>
            </a:r>
          </a:p>
          <a:p>
            <a:pPr marL="174625" indent="-1746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(4)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引進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(Importing)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與吸收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(Absorbing) </a:t>
            </a:r>
          </a:p>
          <a:p>
            <a:pPr marL="174625" indent="-1746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由企業外部引進新的知識  </a:t>
            </a:r>
          </a:p>
        </p:txBody>
      </p:sp>
      <p:sp>
        <p:nvSpPr>
          <p:cNvPr id="1608707" name="Text Box 3"/>
          <p:cNvSpPr txBox="1">
            <a:spLocks noChangeArrowheads="1"/>
          </p:cNvSpPr>
          <p:nvPr/>
        </p:nvSpPr>
        <p:spPr bwMode="auto">
          <a:xfrm>
            <a:off x="4572000" y="981075"/>
            <a:ext cx="4427538" cy="49625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63525" indent="-263525" defTabSz="473075">
              <a:spcBef>
                <a:spcPct val="5000"/>
              </a:spcBef>
            </a:pPr>
            <a:r>
              <a:rPr lang="en-US" altLang="zh-TW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新知識的建立與分享是否有效，視其下列四個核心能力</a:t>
            </a:r>
            <a:r>
              <a:rPr lang="en-US" altLang="zh-TW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(Core Capability) </a:t>
            </a:r>
            <a:r>
              <a:rPr lang="zh-TW" altLang="en-US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marL="263525" indent="-2635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(1)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實體系統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(Physical System)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的能力 </a:t>
            </a:r>
          </a:p>
          <a:p>
            <a:pPr marL="263525" indent="-263525" defTabSz="473075">
              <a:spcBef>
                <a:spcPct val="5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例如組織內部的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IT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架構是否能有效支援 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KM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？ </a:t>
            </a:r>
          </a:p>
          <a:p>
            <a:pPr marL="263525" indent="-2635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(2)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員工的知識與技能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(Employee skills &amp; Knowledge) </a:t>
            </a: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是否有素質高、動機強、學習能力高、知識經驗豐富的員工來發明與建立新知識？ </a:t>
            </a:r>
          </a:p>
          <a:p>
            <a:pPr marL="263525" indent="-2635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(3)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管理系統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(Managerial System) </a:t>
            </a: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組織的資源配置政策、獎賞制度是否有利於新知識的創立、流通與分享 ？</a:t>
            </a:r>
          </a:p>
          <a:p>
            <a:pPr marL="263525" indent="-263525" defTabSz="473075">
              <a:spcBef>
                <a:spcPct val="5000"/>
              </a:spcBef>
            </a:pPr>
            <a:endParaRPr lang="zh-TW" altLang="en-US" sz="160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(4)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企業的價值與規範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(Value &amp; Norm) </a:t>
            </a:r>
          </a:p>
          <a:p>
            <a:pPr marL="263525" indent="-263525" defTabSz="473075">
              <a:spcBef>
                <a:spcPct val="5000"/>
              </a:spcBef>
            </a:pP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企業有無有利於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KM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的文化 ？</a:t>
            </a:r>
          </a:p>
          <a:p>
            <a:pPr marL="263525" indent="-263525" defTabSz="473075">
              <a:spcBef>
                <a:spcPct val="5000"/>
              </a:spcBef>
            </a:pP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    其會影響哪種知識重要，需累積？哪種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KM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的行為要鼓勵？哪種</a:t>
            </a:r>
            <a:r>
              <a:rPr lang="en-US" altLang="zh-TW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KM</a:t>
            </a:r>
            <a:r>
              <a:rPr lang="zh-TW" altLang="en-US" sz="16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的行為可容忍？ </a:t>
            </a:r>
          </a:p>
        </p:txBody>
      </p:sp>
      <p:sp>
        <p:nvSpPr>
          <p:cNvPr id="1608709" name="Rectangle 5"/>
          <p:cNvSpPr>
            <a:spLocks noChangeArrowheads="1"/>
          </p:cNvSpPr>
          <p:nvPr/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altLang="zh-TW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Leonard-Barton</a:t>
            </a:r>
            <a:r>
              <a:rPr lang="zh-TW" alt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標楷體" pitchFamily="65" charset="-120"/>
              </a:rPr>
              <a:t>：知識建立的核心能力模式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706" grpId="0" animBg="1"/>
      <p:bldP spid="160870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9BC2F-E668-426D-BC6C-2BA5ECB94F9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7715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三階段知識管理</a:t>
            </a:r>
          </a:p>
        </p:txBody>
      </p:sp>
      <p:pic>
        <p:nvPicPr>
          <p:cNvPr id="1361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28663" y="1268413"/>
            <a:ext cx="7707312" cy="4495800"/>
          </a:xfrm>
          <a:noFill/>
        </p:spPr>
      </p:pic>
      <p:sp>
        <p:nvSpPr>
          <p:cNvPr id="136197" name="Text Box 8"/>
          <p:cNvSpPr txBox="1">
            <a:spLocks noChangeArrowheads="1"/>
          </p:cNvSpPr>
          <p:nvPr/>
        </p:nvSpPr>
        <p:spPr bwMode="auto">
          <a:xfrm>
            <a:off x="2720975" y="5715000"/>
            <a:ext cx="2984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latin typeface="Times New Roman" pitchFamily="18" charset="0"/>
                <a:ea typeface="標楷體" pitchFamily="65" charset="-120"/>
              </a:rPr>
              <a:t>資料來源：意籃科技， </a:t>
            </a:r>
            <a:r>
              <a:rPr lang="en-US" altLang="zh-TW">
                <a:latin typeface="Times New Roman" pitchFamily="18" charset="0"/>
                <a:ea typeface="標楷體" pitchFamily="65" charset="-120"/>
              </a:rPr>
              <a:t>2005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461FD-6490-4722-8DEB-481A186E1BDA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802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Choi</a:t>
            </a:r>
            <a:r>
              <a:rPr lang="zh-TW" altLang="en-US" smtClean="0"/>
              <a:t>的知識管理策略</a:t>
            </a:r>
          </a:p>
        </p:txBody>
      </p:sp>
      <p:pic>
        <p:nvPicPr>
          <p:cNvPr id="137220" name="Picture 1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908050"/>
            <a:ext cx="6323013" cy="4422775"/>
          </a:xfrm>
          <a:noFill/>
        </p:spPr>
      </p:pic>
      <p:sp>
        <p:nvSpPr>
          <p:cNvPr id="137221" name="Text Box 14"/>
          <p:cNvSpPr txBox="1">
            <a:spLocks noChangeArrowheads="1"/>
          </p:cNvSpPr>
          <p:nvPr/>
        </p:nvSpPr>
        <p:spPr bwMode="auto">
          <a:xfrm>
            <a:off x="808038" y="5608638"/>
            <a:ext cx="77962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400">
                <a:ea typeface="標楷體" pitchFamily="65" charset="-120"/>
              </a:rPr>
              <a:t>資料來源：</a:t>
            </a:r>
            <a:r>
              <a:rPr lang="en-US" altLang="zh-TW" sz="1400"/>
              <a:t>Choi, B. and Lee, H. (2002). “Knowledge management strategy and its link to knowledge creation process”, </a:t>
            </a:r>
            <a:r>
              <a:rPr lang="en-US" altLang="zh-TW" sz="1400" i="1"/>
              <a:t>Expert Systems with Applications </a:t>
            </a:r>
            <a:r>
              <a:rPr lang="en-US" altLang="zh-TW" sz="1400"/>
              <a:t>23, pp.173-87.</a:t>
            </a:r>
          </a:p>
        </p:txBody>
      </p:sp>
      <p:sp>
        <p:nvSpPr>
          <p:cNvPr id="137222" name="Text Box 15"/>
          <p:cNvSpPr txBox="1">
            <a:spLocks noChangeArrowheads="1"/>
          </p:cNvSpPr>
          <p:nvPr/>
        </p:nvSpPr>
        <p:spPr bwMode="auto">
          <a:xfrm>
            <a:off x="6732588" y="765175"/>
            <a:ext cx="2216150" cy="4737100"/>
          </a:xfrm>
          <a:prstGeom prst="rect">
            <a:avLst/>
          </a:prstGeom>
          <a:solidFill>
            <a:srgbClr val="33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Choi and Lee (2002)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指出，集中式與平衡式的觀點忽略了知識的本質就是動態的這個考量。</a:t>
            </a:r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Blackler (1995)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與</a:t>
            </a:r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Nonaka and Takeuchi (1995)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也認為知識的本質是不斷地在變動著，而不是靜止的，所以這兩種較偏向靜態的觀點較不適合用來作為知識管理策略。動態式的觀點具有較高的彈性，</a:t>
            </a:r>
            <a:r>
              <a:rPr lang="en-US" altLang="zh-TW" sz="1600">
                <a:latin typeface="Times New Roman" pitchFamily="18" charset="0"/>
                <a:ea typeface="標楷體" pitchFamily="65" charset="-120"/>
              </a:rPr>
              <a:t>Bloodgood and Salisbury (2001)</a:t>
            </a:r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的研究中便指出，動態式的觀點可以依據知識的特性而有所變動，是屬於比較具有彈性的觀點。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D3562-3218-4787-BFF2-1996E5C1F50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805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Choi</a:t>
            </a:r>
            <a:r>
              <a:rPr lang="zh-TW" altLang="en-US" smtClean="0"/>
              <a:t>的知識管理類型</a:t>
            </a:r>
          </a:p>
        </p:txBody>
      </p:sp>
      <p:pic>
        <p:nvPicPr>
          <p:cNvPr id="13824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125538"/>
            <a:ext cx="7931150" cy="4645025"/>
          </a:xfrm>
          <a:noFill/>
        </p:spPr>
      </p:pic>
      <p:sp>
        <p:nvSpPr>
          <p:cNvPr id="138245" name="Rectangle 8"/>
          <p:cNvSpPr>
            <a:spLocks noChangeArrowheads="1"/>
          </p:cNvSpPr>
          <p:nvPr/>
        </p:nvSpPr>
        <p:spPr bwMode="auto">
          <a:xfrm>
            <a:off x="3276600" y="4868863"/>
            <a:ext cx="2808288" cy="2889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22489-42C8-4F3D-83B0-469ACA90015B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81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Hansen</a:t>
            </a:r>
            <a:r>
              <a:rPr lang="zh-TW" altLang="en-US" smtClean="0"/>
              <a:t>的知識管理策略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473700"/>
          </a:xfrm>
        </p:spPr>
        <p:txBody>
          <a:bodyPr/>
          <a:lstStyle/>
          <a:p>
            <a:pPr eaLnBrk="1" hangingPunct="1"/>
            <a:r>
              <a:rPr lang="en-US" altLang="zh-TW" sz="2800" b="1" smtClean="0">
                <a:solidFill>
                  <a:srgbClr val="FFCC00"/>
                </a:solidFill>
              </a:rPr>
              <a:t>1.</a:t>
            </a:r>
            <a:r>
              <a:rPr lang="zh-TW" altLang="en-US" sz="2800" b="1" smtClean="0">
                <a:solidFill>
                  <a:srgbClr val="FFCC00"/>
                </a:solidFill>
              </a:rPr>
              <a:t>系統化知識管理策略</a:t>
            </a:r>
            <a:r>
              <a:rPr lang="en-US" altLang="zh-TW" sz="2800" b="1" smtClean="0">
                <a:solidFill>
                  <a:srgbClr val="FFCC00"/>
                </a:solidFill>
              </a:rPr>
              <a:t>(Codification Strategy)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zh-TW" sz="2800" smtClean="0"/>
              <a:t>    </a:t>
            </a:r>
            <a:r>
              <a:rPr lang="zh-TW" altLang="en-US" sz="2800" smtClean="0"/>
              <a:t>在此策略下的知識本質是屬於可標準化、制度化的特徵，所以知識經過編碼儲存後可以讓使用者直接取得知識，不需依賴經驗的累積、傳承，可以利用資訊科技馬上學習、吸收到知識。通常採用此知識管理策略的企業提供服務及產品多屬於標準化的，擁有大量製造的規模經濟。顯性知識管理策略（即系統化知識管理策略）主要是針對已存在的知識，因此，管理重點將放在如何取得知識與學習知識，並增加顯性知識的擴散與流通。企業可透過發展組織知識庫、引進移轉外部知識、設置專責的知識管理部門、發展標準作業流程、開發專家系統與決策支援系統等方式來管理顯性知識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48E26-8C50-4D07-A20F-1DB7C2704BE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81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Hansen</a:t>
            </a:r>
            <a:r>
              <a:rPr lang="zh-TW" altLang="en-US" smtClean="0"/>
              <a:t>的知識管理策略</a:t>
            </a:r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24863" cy="5040312"/>
          </a:xfrm>
        </p:spPr>
        <p:txBody>
          <a:bodyPr/>
          <a:lstStyle/>
          <a:p>
            <a:pPr eaLnBrk="1" hangingPunct="1"/>
            <a:r>
              <a:rPr lang="en-US" altLang="zh-TW" sz="2800" b="1" smtClean="0">
                <a:solidFill>
                  <a:srgbClr val="FFCC00"/>
                </a:solidFill>
              </a:rPr>
              <a:t>2.</a:t>
            </a:r>
            <a:r>
              <a:rPr lang="zh-TW" altLang="en-US" sz="2800" b="1" smtClean="0">
                <a:solidFill>
                  <a:srgbClr val="FFCC00"/>
                </a:solidFill>
              </a:rPr>
              <a:t>個人化知識管理策略</a:t>
            </a:r>
            <a:r>
              <a:rPr lang="en-US" altLang="zh-TW" sz="2800" b="1" smtClean="0">
                <a:solidFill>
                  <a:srgbClr val="FFCC00"/>
                </a:solidFill>
              </a:rPr>
              <a:t>(Personalization Strategy)</a:t>
            </a:r>
          </a:p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zh-TW" sz="2800" smtClean="0"/>
              <a:t>   </a:t>
            </a:r>
            <a:r>
              <a:rPr lang="zh-TW" altLang="en-US" sz="2800" smtClean="0"/>
              <a:t>在此策略下的知識本質是屬於隱性的，難以用標準化的方式傳遞知識，學習者必須透過人與人之間的溝通，互相交流經驗，分享、累積知識。採行隱性知識管理策略（即個人化知識管理策略）的企業，其管理重點是如何將隱性知識的創造過程加以效益化。因此，企業可透過開放性的組織氣氛、良好的教育訓練與學習機制、形成一致性的企業文化與共識、運用多媒體網路增加人際溝通的效益、專案型的團隊等方式來管理隱性知識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Line 2"/>
          <p:cNvSpPr>
            <a:spLocks noChangeShapeType="1"/>
          </p:cNvSpPr>
          <p:nvPr/>
        </p:nvSpPr>
        <p:spPr bwMode="auto">
          <a:xfrm>
            <a:off x="990600" y="19050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5" name="Line 3"/>
          <p:cNvSpPr>
            <a:spLocks noChangeShapeType="1"/>
          </p:cNvSpPr>
          <p:nvPr/>
        </p:nvSpPr>
        <p:spPr bwMode="auto">
          <a:xfrm>
            <a:off x="2743200" y="60960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1316" name="Oval 4"/>
          <p:cNvSpPr>
            <a:spLocks noChangeArrowheads="1"/>
          </p:cNvSpPr>
          <p:nvPr/>
        </p:nvSpPr>
        <p:spPr bwMode="auto">
          <a:xfrm>
            <a:off x="1752600" y="2590800"/>
            <a:ext cx="6019800" cy="3276600"/>
          </a:xfrm>
          <a:prstGeom prst="ellipse">
            <a:avLst/>
          </a:prstGeom>
          <a:solidFill>
            <a:schemeClr val="bg1">
              <a:alpha val="50195"/>
            </a:schemeClr>
          </a:solidFill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 rot="1860000">
            <a:off x="1120775" y="1830388"/>
            <a:ext cx="4881563" cy="3013075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 rot="9000000">
            <a:off x="3379788" y="1812925"/>
            <a:ext cx="4941887" cy="3013075"/>
          </a:xfrm>
          <a:prstGeom prst="ellips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7086600" y="5791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 b="1">
                <a:latin typeface="Times New Roman" pitchFamily="18" charset="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Tacit</a:t>
            </a:r>
          </a:p>
        </p:txBody>
      </p:sp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1600200" y="5791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Explicit</a:t>
            </a:r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457200" y="5105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 </a:t>
            </a:r>
            <a:r>
              <a:rPr lang="en-US" altLang="zh-TW" b="1">
                <a:latin typeface="Times New Roman" pitchFamily="18" charset="0"/>
                <a:ea typeface="標楷體" pitchFamily="65" charset="-120"/>
              </a:rPr>
              <a:t>Informal</a:t>
            </a:r>
          </a:p>
        </p:txBody>
      </p:sp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457200" y="1295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2400">
                <a:latin typeface="Times New Roman" pitchFamily="18" charset="0"/>
              </a:rPr>
              <a:t> </a:t>
            </a:r>
            <a:r>
              <a:rPr kumimoji="0" lang="en-US" altLang="zh-TW" b="1">
                <a:latin typeface="Times New Roman" pitchFamily="18" charset="0"/>
                <a:ea typeface="標楷體" pitchFamily="65" charset="-120"/>
              </a:rPr>
              <a:t>Formal</a:t>
            </a:r>
          </a:p>
        </p:txBody>
      </p:sp>
      <p:sp>
        <p:nvSpPr>
          <p:cNvPr id="141323" name="Text Box 11"/>
          <p:cNvSpPr txBox="1">
            <a:spLocks noChangeArrowheads="1"/>
          </p:cNvSpPr>
          <p:nvPr/>
        </p:nvSpPr>
        <p:spPr bwMode="auto">
          <a:xfrm>
            <a:off x="3810000" y="52578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>
                <a:ea typeface="標楷體" pitchFamily="65" charset="-120"/>
              </a:rPr>
              <a:t>Culture Change</a:t>
            </a:r>
          </a:p>
        </p:txBody>
      </p:sp>
      <p:sp>
        <p:nvSpPr>
          <p:cNvPr id="141324" name="Text Box 12"/>
          <p:cNvSpPr txBox="1">
            <a:spLocks noChangeArrowheads="1"/>
          </p:cNvSpPr>
          <p:nvPr/>
        </p:nvSpPr>
        <p:spPr bwMode="auto">
          <a:xfrm>
            <a:off x="1828800" y="16764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>
                <a:ea typeface="標楷體" pitchFamily="65" charset="-120"/>
              </a:rPr>
              <a:t>Collection/</a:t>
            </a:r>
          </a:p>
          <a:p>
            <a:r>
              <a:rPr lang="en-US" altLang="zh-TW" sz="2000">
                <a:ea typeface="標楷體" pitchFamily="65" charset="-120"/>
              </a:rPr>
              <a:t>Codification</a:t>
            </a:r>
          </a:p>
        </p:txBody>
      </p:sp>
      <p:sp>
        <p:nvSpPr>
          <p:cNvPr id="141325" name="Text Box 13"/>
          <p:cNvSpPr txBox="1">
            <a:spLocks noChangeArrowheads="1"/>
          </p:cNvSpPr>
          <p:nvPr/>
        </p:nvSpPr>
        <p:spPr bwMode="auto">
          <a:xfrm>
            <a:off x="5791200" y="1752600"/>
            <a:ext cx="236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>
                <a:ea typeface="標楷體" pitchFamily="65" charset="-120"/>
              </a:rPr>
              <a:t>Connection/</a:t>
            </a:r>
          </a:p>
          <a:p>
            <a:r>
              <a:rPr lang="en-US" altLang="zh-TW" sz="2000">
                <a:ea typeface="標楷體" pitchFamily="65" charset="-120"/>
              </a:rPr>
              <a:t>Personalization</a:t>
            </a:r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★Ernst&amp;Young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3200400" y="266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★ArthurAndersen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1981200" y="24384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●Dell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2133600" y="28194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  <a:ea typeface="標楷體" pitchFamily="65" charset="-120"/>
              </a:rPr>
              <a:t>●</a:t>
            </a:r>
            <a:r>
              <a:rPr lang="zh-TW" altLang="en-US" sz="1400" b="1">
                <a:solidFill>
                  <a:srgbClr val="FF66FF"/>
                </a:solidFill>
                <a:ea typeface="標楷體" pitchFamily="65" charset="-120"/>
              </a:rPr>
              <a:t>台積電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2209800" y="3276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●Chevron</a:t>
            </a: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4343400" y="3886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●Xerox</a:t>
            </a:r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4495800" y="30480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●BuckmanLab.</a:t>
            </a:r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5257800" y="36576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▲WorldBank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6400800" y="4267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★Mckinsey</a:t>
            </a:r>
          </a:p>
        </p:txBody>
      </p:sp>
      <p:sp>
        <p:nvSpPr>
          <p:cNvPr id="141335" name="Text Box 23"/>
          <p:cNvSpPr txBox="1">
            <a:spLocks noChangeArrowheads="1"/>
          </p:cNvSpPr>
          <p:nvPr/>
        </p:nvSpPr>
        <p:spPr bwMode="auto">
          <a:xfrm>
            <a:off x="4876800" y="251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●Cisco</a:t>
            </a:r>
          </a:p>
        </p:txBody>
      </p:sp>
      <p:sp>
        <p:nvSpPr>
          <p:cNvPr id="141336" name="Text Box 24"/>
          <p:cNvSpPr txBox="1">
            <a:spLocks noChangeArrowheads="1"/>
          </p:cNvSpPr>
          <p:nvPr/>
        </p:nvSpPr>
        <p:spPr bwMode="auto">
          <a:xfrm>
            <a:off x="5943600" y="2895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●HP</a:t>
            </a:r>
          </a:p>
        </p:txBody>
      </p:sp>
      <p:sp>
        <p:nvSpPr>
          <p:cNvPr id="141337" name="Text Box 25"/>
          <p:cNvSpPr txBox="1">
            <a:spLocks noChangeArrowheads="1"/>
          </p:cNvSpPr>
          <p:nvPr/>
        </p:nvSpPr>
        <p:spPr bwMode="auto">
          <a:xfrm>
            <a:off x="6172200" y="32004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●Nokia</a:t>
            </a:r>
          </a:p>
        </p:txBody>
      </p:sp>
      <p:sp>
        <p:nvSpPr>
          <p:cNvPr id="141338" name="Text Box 26"/>
          <p:cNvSpPr txBox="1">
            <a:spLocks noChangeArrowheads="1"/>
          </p:cNvSpPr>
          <p:nvPr/>
        </p:nvSpPr>
        <p:spPr bwMode="auto">
          <a:xfrm>
            <a:off x="7391400" y="31242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●3M</a:t>
            </a:r>
          </a:p>
        </p:txBody>
      </p:sp>
      <p:sp>
        <p:nvSpPr>
          <p:cNvPr id="141339" name="Text Box 27"/>
          <p:cNvSpPr txBox="1">
            <a:spLocks noChangeArrowheads="1"/>
          </p:cNvSpPr>
          <p:nvPr/>
        </p:nvSpPr>
        <p:spPr bwMode="auto">
          <a:xfrm>
            <a:off x="5715000" y="4038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●BP Amoco</a:t>
            </a:r>
          </a:p>
        </p:txBody>
      </p:sp>
      <p:sp>
        <p:nvSpPr>
          <p:cNvPr id="141340" name="Text Box 28"/>
          <p:cNvSpPr txBox="1">
            <a:spLocks noChangeArrowheads="1"/>
          </p:cNvSpPr>
          <p:nvPr/>
        </p:nvSpPr>
        <p:spPr bwMode="auto">
          <a:xfrm>
            <a:off x="4724400" y="33528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400" b="1">
                <a:solidFill>
                  <a:srgbClr val="FF66FF"/>
                </a:solidFill>
              </a:rPr>
              <a:t>●GE</a:t>
            </a:r>
          </a:p>
        </p:txBody>
      </p:sp>
      <p:sp>
        <p:nvSpPr>
          <p:cNvPr id="141341" name="Text Box 29"/>
          <p:cNvSpPr txBox="1">
            <a:spLocks noChangeArrowheads="1"/>
          </p:cNvSpPr>
          <p:nvPr/>
        </p:nvSpPr>
        <p:spPr bwMode="ltGray">
          <a:xfrm>
            <a:off x="2862263" y="6264275"/>
            <a:ext cx="3657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62000" indent="-762000" algn="ctr"/>
            <a:r>
              <a:rPr lang="zh-TW" altLang="en-US" sz="12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200">
                <a:latin typeface="Times New Roman" pitchFamily="18" charset="0"/>
                <a:ea typeface="標楷體" pitchFamily="65" charset="-120"/>
              </a:rPr>
              <a:t>IEK</a:t>
            </a:r>
          </a:p>
        </p:txBody>
      </p:sp>
      <p:sp>
        <p:nvSpPr>
          <p:cNvPr id="141342" name="Oval 30"/>
          <p:cNvSpPr>
            <a:spLocks noChangeArrowheads="1"/>
          </p:cNvSpPr>
          <p:nvPr/>
        </p:nvSpPr>
        <p:spPr bwMode="auto">
          <a:xfrm rot="600000">
            <a:off x="5940425" y="2609850"/>
            <a:ext cx="2057400" cy="1143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3" name="Oval 31"/>
          <p:cNvSpPr>
            <a:spLocks noChangeArrowheads="1"/>
          </p:cNvSpPr>
          <p:nvPr/>
        </p:nvSpPr>
        <p:spPr bwMode="auto">
          <a:xfrm>
            <a:off x="1828800" y="2286000"/>
            <a:ext cx="1371600" cy="1524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4" name="Oval 32"/>
          <p:cNvSpPr>
            <a:spLocks noChangeArrowheads="1"/>
          </p:cNvSpPr>
          <p:nvPr/>
        </p:nvSpPr>
        <p:spPr bwMode="auto">
          <a:xfrm>
            <a:off x="3048000" y="2514600"/>
            <a:ext cx="1143000" cy="1524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5" name="Oval 33"/>
          <p:cNvSpPr>
            <a:spLocks noChangeArrowheads="1"/>
          </p:cNvSpPr>
          <p:nvPr/>
        </p:nvSpPr>
        <p:spPr bwMode="auto">
          <a:xfrm rot="600000">
            <a:off x="4265613" y="2374900"/>
            <a:ext cx="1219200" cy="2133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1346" name="Oval 34"/>
          <p:cNvSpPr>
            <a:spLocks noChangeArrowheads="1"/>
          </p:cNvSpPr>
          <p:nvPr/>
        </p:nvSpPr>
        <p:spPr bwMode="auto">
          <a:xfrm rot="-2400000">
            <a:off x="5562600" y="3276600"/>
            <a:ext cx="990600" cy="16002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latin typeface="Times New Roman" pitchFamily="18" charset="0"/>
            </a:endParaRPr>
          </a:p>
        </p:txBody>
      </p:sp>
      <p:sp>
        <p:nvSpPr>
          <p:cNvPr id="141347" name="Text Box 35"/>
          <p:cNvSpPr txBox="1">
            <a:spLocks noChangeArrowheads="1"/>
          </p:cNvSpPr>
          <p:nvPr/>
        </p:nvSpPr>
        <p:spPr bwMode="auto">
          <a:xfrm>
            <a:off x="1981200" y="3733800"/>
            <a:ext cx="1143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降低成本或提高品質</a:t>
            </a:r>
          </a:p>
        </p:txBody>
      </p:sp>
      <p:sp>
        <p:nvSpPr>
          <p:cNvPr id="141348" name="Text Box 36"/>
          <p:cNvSpPr txBox="1">
            <a:spLocks noChangeArrowheads="1"/>
          </p:cNvSpPr>
          <p:nvPr/>
        </p:nvSpPr>
        <p:spPr bwMode="auto">
          <a:xfrm>
            <a:off x="3200400" y="3962400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最佳實務典範</a:t>
            </a:r>
          </a:p>
        </p:txBody>
      </p:sp>
      <p:sp>
        <p:nvSpPr>
          <p:cNvPr id="141349" name="Text Box 37"/>
          <p:cNvSpPr txBox="1">
            <a:spLocks noChangeArrowheads="1"/>
          </p:cNvSpPr>
          <p:nvPr/>
        </p:nvSpPr>
        <p:spPr bwMode="auto">
          <a:xfrm>
            <a:off x="4343400" y="4495800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200" b="1">
                <a:latin typeface="Times New Roman" pitchFamily="18" charset="0"/>
                <a:ea typeface="標楷體" pitchFamily="65" charset="-120"/>
              </a:rPr>
              <a:t>學習型企業</a:t>
            </a:r>
          </a:p>
        </p:txBody>
      </p:sp>
      <p:sp>
        <p:nvSpPr>
          <p:cNvPr id="141350" name="Text Box 38"/>
          <p:cNvSpPr txBox="1">
            <a:spLocks noChangeArrowheads="1"/>
          </p:cNvSpPr>
          <p:nvPr/>
        </p:nvSpPr>
        <p:spPr bwMode="auto">
          <a:xfrm>
            <a:off x="6019800" y="4724400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使企業轉型</a:t>
            </a:r>
          </a:p>
        </p:txBody>
      </p:sp>
      <p:sp>
        <p:nvSpPr>
          <p:cNvPr id="141351" name="Text Box 39"/>
          <p:cNvSpPr txBox="1">
            <a:spLocks noChangeArrowheads="1"/>
          </p:cNvSpPr>
          <p:nvPr/>
        </p:nvSpPr>
        <p:spPr bwMode="auto">
          <a:xfrm>
            <a:off x="7391400" y="3657600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b="1">
                <a:latin typeface="Times New Roman" pitchFamily="18" charset="0"/>
                <a:ea typeface="標楷體" pitchFamily="65" charset="-120"/>
              </a:rPr>
              <a:t>創新產品開發</a:t>
            </a:r>
          </a:p>
        </p:txBody>
      </p:sp>
      <p:sp>
        <p:nvSpPr>
          <p:cNvPr id="185450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000" smtClean="0">
                <a:solidFill>
                  <a:schemeClr val="accent2"/>
                </a:solidFill>
              </a:rPr>
              <a:t>標竿企業的知識管理策略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BAAEB-3AE1-4CD7-A3A6-7DA779F6D84E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8319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Zack</a:t>
            </a:r>
            <a:r>
              <a:rPr lang="zh-TW" altLang="en-US" smtClean="0"/>
              <a:t>的知識管理策略</a:t>
            </a:r>
          </a:p>
        </p:txBody>
      </p:sp>
      <p:pic>
        <p:nvPicPr>
          <p:cNvPr id="142340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611313"/>
            <a:ext cx="8351837" cy="3754437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3036</Words>
  <Application>Microsoft Office PowerPoint</Application>
  <PresentationFormat>如螢幕大小 (4:3)</PresentationFormat>
  <Paragraphs>157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標楷體</vt:lpstr>
      <vt:lpstr>Arial</vt:lpstr>
      <vt:lpstr>Symbol</vt:lpstr>
      <vt:lpstr>Times New Roman</vt:lpstr>
      <vt:lpstr>教學目標</vt:lpstr>
      <vt:lpstr>Leonard-Barton：知識建立的核心能力模式</vt:lpstr>
      <vt:lpstr>PowerPoint 簡報</vt:lpstr>
      <vt:lpstr>三階段知識管理</vt:lpstr>
      <vt:lpstr>Choi的知識管理策略</vt:lpstr>
      <vt:lpstr>Choi的知識管理類型</vt:lpstr>
      <vt:lpstr>Hansen的知識管理策略</vt:lpstr>
      <vt:lpstr>Hansen的知識管理策略</vt:lpstr>
      <vt:lpstr>標竿企業的知識管理策略</vt:lpstr>
      <vt:lpstr>Zack的知識管理策略</vt:lpstr>
      <vt:lpstr>Davenport的知識管理類型</vt:lpstr>
      <vt:lpstr>Davenport的知識管理類型</vt:lpstr>
      <vt:lpstr>Davenport的知識管理類型</vt:lpstr>
      <vt:lpstr>Davenport的知識管理類型</vt:lpstr>
      <vt:lpstr>尤克強的知識管理策略</vt:lpstr>
      <vt:lpstr>PowerPoint 簡報</vt:lpstr>
      <vt:lpstr>知識管理整體發展模式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Leonard-Barton：知識建立的核心能力模式</dc:title>
  <dc:creator>Your User Name</dc:creator>
  <cp:lastModifiedBy>George Lee</cp:lastModifiedBy>
  <cp:revision>3</cp:revision>
  <dcterms:created xsi:type="dcterms:W3CDTF">2010-07-14T02:11:20Z</dcterms:created>
  <dcterms:modified xsi:type="dcterms:W3CDTF">2017-09-12T06:26:15Z</dcterms:modified>
</cp:coreProperties>
</file>